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Proxima Nova"/>
      <p:regular r:id="rId20"/>
      <p:bold r:id="rId21"/>
      <p:italic r:id="rId22"/>
      <p:boldItalic r:id="rId23"/>
    </p:embeddedFont>
    <p:embeddedFont>
      <p:font typeface="Open Sans ExtraBold"/>
      <p:bold r:id="rId24"/>
      <p:boldItalic r:id="rId25"/>
    </p:embeddedFont>
    <p:embeddedFont>
      <p:font typeface="Alfa Slab One"/>
      <p:regular r:id="rId26"/>
    </p:embeddedFont>
    <p:embeddedFont>
      <p:font typeface="Open Sans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31" roundtripDataSignature="AMtx7mi8gCZrc3O7BPO0AXezEqRDHZbw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regular.fntdata"/><Relationship Id="rId22" Type="http://schemas.openxmlformats.org/officeDocument/2006/relationships/font" Target="fonts/ProximaNova-italic.fntdata"/><Relationship Id="rId21" Type="http://schemas.openxmlformats.org/officeDocument/2006/relationships/font" Target="fonts/ProximaNova-bold.fntdata"/><Relationship Id="rId24" Type="http://schemas.openxmlformats.org/officeDocument/2006/relationships/font" Target="fonts/OpenSansExtraBold-bold.fntdata"/><Relationship Id="rId23" Type="http://schemas.openxmlformats.org/officeDocument/2006/relationships/font" Target="fonts/ProximaNova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AlfaSlabOne-regular.fntdata"/><Relationship Id="rId25" Type="http://schemas.openxmlformats.org/officeDocument/2006/relationships/font" Target="fonts/OpenSansExtraBold-boldItalic.fntdata"/><Relationship Id="rId28" Type="http://schemas.openxmlformats.org/officeDocument/2006/relationships/font" Target="fonts/OpenSans-bold.fntdata"/><Relationship Id="rId27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customschemas.google.com/relationships/presentationmetadata" Target="metadata"/><Relationship Id="rId30" Type="http://schemas.openxmlformats.org/officeDocument/2006/relationships/font" Target="fonts/Open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e7334aacec_3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e7334aacec_3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7334aacec_3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e7334aacec_3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e7334aacec_3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e7334aacec_3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e8ff42666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e8ff42666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27b0c22a09_1_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127b0c22a09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769d2fedaf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g2769d2feda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e738ffe832_2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2e738ffe832_2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e7dab23054_3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e7dab23054_3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e7334aacec_3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e7334aacec_3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H2032-Activity Therapy, per 15 minutes</a:t>
            </a:r>
            <a:r>
              <a:rPr lang="en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for recreational therapy assessments, treatment plan formulation, and interventions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7334aacec_3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e7334aacec_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●"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e7334aacec_3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e7334aacec_3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B">
  <p:cSld name="TITLE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>
            <a:off x="-25125" y="-25125"/>
            <a:ext cx="9169200" cy="3064800"/>
          </a:xfrm>
          <a:prstGeom prst="rect">
            <a:avLst/>
          </a:prstGeom>
          <a:solidFill>
            <a:srgbClr val="490F5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1" name="Google Shape;11;p7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rgbClr val="23A59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7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Open Sans ExtraBold"/>
              <a:buNone/>
              <a:defRPr b="1" sz="54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311700" y="35803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50" y="4511376"/>
            <a:ext cx="2177562" cy="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B">
  <p:cSld name="SECTION_TITLE_AND_DESCRIPTION_1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23A59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" name="Google Shape;56;p2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" name="Google Shape;57;p2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58" name="Google Shape;58;p2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59" name="Google Shape;59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0F52"/>
              </a:buClr>
              <a:buSzPts val="1800"/>
              <a:buFont typeface="Open Sans ExtraBold"/>
              <a:buNone/>
              <a:defRPr b="1" sz="1800">
                <a:solidFill>
                  <a:srgbClr val="490F5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</a:lstStyle>
          <a:p/>
        </p:txBody>
      </p:sp>
      <p:sp>
        <p:nvSpPr>
          <p:cNvPr id="63" name="Google Shape;6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 1">
  <p:cSld name="CAPTION_ONLY_2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A595"/>
              </a:buClr>
              <a:buSzPts val="1800"/>
              <a:buFont typeface="Open Sans ExtraBold"/>
              <a:buNone/>
              <a:defRPr b="1" sz="1800">
                <a:solidFill>
                  <a:srgbClr val="23A595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5"/>
          <p:cNvSpPr txBox="1"/>
          <p:nvPr>
            <p:ph hasCustomPrompt="1" type="title"/>
          </p:nvPr>
        </p:nvSpPr>
        <p:spPr>
          <a:xfrm>
            <a:off x="374500" y="225900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A595"/>
              </a:buClr>
              <a:buSzPts val="11000"/>
              <a:buNone/>
              <a:defRPr sz="11000">
                <a:solidFill>
                  <a:srgbClr val="23A59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" name="Google Shape;6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>
            <a:off x="160975" y="1892825"/>
            <a:ext cx="74508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93884" y="4200724"/>
            <a:ext cx="2906926" cy="72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A">
  <p:cSld name="SECTION_TITLE_AND_DESCRIPTION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rgbClr val="490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8;p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A595"/>
              </a:buClr>
              <a:buSzPts val="3800"/>
              <a:buNone/>
              <a:defRPr sz="3800">
                <a:solidFill>
                  <a:srgbClr val="23A59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1" name="Google Shape;21;p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1800"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ighlight B">
  <p:cSld name="CAPTION_ONLY_1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/>
          <p:nvPr/>
        </p:nvSpPr>
        <p:spPr>
          <a:xfrm>
            <a:off x="-12600" y="4233725"/>
            <a:ext cx="9169200" cy="909900"/>
          </a:xfrm>
          <a:prstGeom prst="rect">
            <a:avLst/>
          </a:prstGeom>
          <a:solidFill>
            <a:srgbClr val="490F5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24"/>
          <p:cNvSpPr txBox="1"/>
          <p:nvPr>
            <p:ph idx="1" type="body"/>
          </p:nvPr>
        </p:nvSpPr>
        <p:spPr>
          <a:xfrm>
            <a:off x="1572600" y="43892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Open Sans ExtraBold"/>
              <a:buNone/>
              <a:defRPr b="1" sz="1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A 1 1">
  <p:cSld name="SECTION_TITLE_AND_DESCRIPTION_2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3A59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" name="Google Shape;29;p9"/>
          <p:cNvCxnSpPr/>
          <p:nvPr/>
        </p:nvCxnSpPr>
        <p:spPr>
          <a:xfrm>
            <a:off x="457675" y="44954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" name="Google Shape;30;p9"/>
          <p:cNvSpPr txBox="1"/>
          <p:nvPr>
            <p:ph type="title"/>
          </p:nvPr>
        </p:nvSpPr>
        <p:spPr>
          <a:xfrm>
            <a:off x="367500" y="552650"/>
            <a:ext cx="3837000" cy="190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495415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A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Google Shape;33;p1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rgbClr val="23A59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" name="Google Shape;34;p1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0F52"/>
              </a:buClr>
              <a:buSzPts val="5400"/>
              <a:buFont typeface="Open Sans ExtraBold"/>
              <a:buNone/>
              <a:defRPr b="1" sz="5400">
                <a:solidFill>
                  <a:srgbClr val="490F5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35" name="Google Shape;35;p1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7" name="Google Shape;3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50" y="4511376"/>
            <a:ext cx="2177562" cy="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C">
  <p:cSld name="TITLE_1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/>
          <p:nvPr/>
        </p:nvSpPr>
        <p:spPr>
          <a:xfrm>
            <a:off x="-25125" y="-25125"/>
            <a:ext cx="9169200" cy="3064800"/>
          </a:xfrm>
          <a:prstGeom prst="rect">
            <a:avLst/>
          </a:prstGeom>
          <a:solidFill>
            <a:srgbClr val="23A59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0" name="Google Shape;40;p13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rgbClr val="490F5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Open Sans ExtraBold"/>
              <a:buNone/>
              <a:defRPr b="1" sz="54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2" name="Google Shape;42;p13"/>
          <p:cNvSpPr txBox="1"/>
          <p:nvPr>
            <p:ph idx="1" type="subTitle"/>
          </p:nvPr>
        </p:nvSpPr>
        <p:spPr>
          <a:xfrm>
            <a:off x="311700" y="35803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4" name="Google Shape;44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50" y="4511376"/>
            <a:ext cx="2177562" cy="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A">
  <p:cSld name="MAIN_POINT">
    <p:bg>
      <p:bgPr>
        <a:solidFill>
          <a:srgbClr val="490F52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/>
        </p:txBody>
      </p:sp>
      <p:sp>
        <p:nvSpPr>
          <p:cNvPr id="50" name="Google Shape;5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B">
  <p:cSld name="MAIN_POINT_1">
    <p:bg>
      <p:bgPr>
        <a:solidFill>
          <a:srgbClr val="23A595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9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0F52"/>
              </a:buClr>
              <a:buSzPts val="3000"/>
              <a:buFont typeface="Open Sans ExtraBold"/>
              <a:buNone/>
              <a:defRPr b="1" i="0" sz="3000" u="none" cap="none" strike="noStrike">
                <a:solidFill>
                  <a:srgbClr val="490F5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○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■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○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■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○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■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Relationship Id="rId4" Type="http://schemas.openxmlformats.org/officeDocument/2006/relationships/hyperlink" Target="mailto:dmhfmedicalpolicy@utah.gov" TargetMode="External"/><Relationship Id="rId5" Type="http://schemas.openxmlformats.org/officeDocument/2006/relationships/hyperlink" Target="mailto:dmhfmedicalpolicy@utah.gov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" sz="3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2024 Medicaid Statewide Provider Training</a:t>
            </a:r>
            <a:endParaRPr sz="49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8" name="Google Shape;78;p1"/>
          <p:cNvSpPr txBox="1"/>
          <p:nvPr>
            <p:ph idx="1" type="subTitle"/>
          </p:nvPr>
        </p:nvSpPr>
        <p:spPr>
          <a:xfrm>
            <a:off x="311700" y="35803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" sz="3000"/>
              <a:t>Behavioral Health Providers</a:t>
            </a:r>
            <a:r>
              <a:rPr b="1" lang="en" sz="3000"/>
              <a:t> </a:t>
            </a:r>
            <a:endParaRPr b="1"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e7334aacec_3_17"/>
          <p:cNvSpPr txBox="1"/>
          <p:nvPr>
            <p:ph idx="1" type="body"/>
          </p:nvPr>
        </p:nvSpPr>
        <p:spPr>
          <a:xfrm>
            <a:off x="233750" y="1029975"/>
            <a:ext cx="8123400" cy="30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As of July 1, 2024, ambulatory withdrawal management services, with or without extended onsite monitoring, may be provided by all Medicaid enrolled and state licensed ambulatory withdrawal management providers.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Licensure for this level of care may be obtained through the Utah Office of Licensing.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5" name="Google Shape;135;g2e7334aacec_3_17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Ambulatory </a:t>
            </a: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withdrawal</a:t>
            </a: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management provider update</a:t>
            </a:r>
            <a:endParaRPr b="1" sz="26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7334aacec_3_21"/>
          <p:cNvSpPr txBox="1"/>
          <p:nvPr>
            <p:ph idx="1" type="body"/>
          </p:nvPr>
        </p:nvSpPr>
        <p:spPr>
          <a:xfrm>
            <a:off x="233750" y="694400"/>
            <a:ext cx="8671800" cy="34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As of July 1, 2024, qualified Medicaid enrolled providers may report supportive living services, as defined by the Rehabilitative Mental Health and Substance Use Disorder Services Provider Manual.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When reporting Supportive Living services, use CPT Code, H2016,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Comprehensive Community Support Service</a:t>
            </a: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, per diem.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1" name="Google Shape;141;g2e7334aacec_3_21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Supportive living services update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e7334aacec_3_25"/>
          <p:cNvSpPr txBox="1"/>
          <p:nvPr>
            <p:ph idx="1" type="body"/>
          </p:nvPr>
        </p:nvSpPr>
        <p:spPr>
          <a:xfrm>
            <a:off x="233750" y="694400"/>
            <a:ext cx="8338800" cy="341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 Section 1: General Information Provider Manual has been updated to remove Clinically Managed Withdrawal Services (Social Detoxification) from Chapter 2-6, </a:t>
            </a:r>
            <a:r>
              <a:rPr b="0" i="1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MCE Carve Out Services.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This service has been </a:t>
            </a: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removed</a:t>
            </a: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from this section of the manual as it is a covered service by Managed Care Entities as of July 1, 2021.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7" name="Google Shape;147;g2e7334aacec_3_25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Section I Manual update for social detox services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e8ff426668_0_4"/>
          <p:cNvSpPr txBox="1"/>
          <p:nvPr>
            <p:ph idx="1" type="body"/>
          </p:nvPr>
        </p:nvSpPr>
        <p:spPr>
          <a:xfrm>
            <a:off x="233750" y="694400"/>
            <a:ext cx="8754000" cy="34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Beginning July 1, 2023, applied behavior analysis (ABA) will be a covered benefit for eligible members of all ages with a diagnosis of Autism spectrum disorder (ASD).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 Autism Spectrum Disorder Services Provider Manual has been updated to remove references to these services being limited to EPSDT eligible members only.</a:t>
            </a: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3" name="Google Shape;153;g2e8ff426668_0_4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Autism spectrum disorder services for adults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q and a's clipart" id="158" name="Google Shape;158;g127b0c22a09_1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87008" y="687771"/>
            <a:ext cx="3440381" cy="3440381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g127b0c22a09_1_4"/>
          <p:cNvSpPr txBox="1"/>
          <p:nvPr>
            <p:ph type="title"/>
          </p:nvPr>
        </p:nvSpPr>
        <p:spPr>
          <a:xfrm>
            <a:off x="265500" y="2210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Contact us</a:t>
            </a:r>
            <a:endParaRPr/>
          </a:p>
        </p:txBody>
      </p:sp>
      <p:sp>
        <p:nvSpPr>
          <p:cNvPr id="160" name="Google Shape;160;g127b0c22a09_1_4"/>
          <p:cNvSpPr txBox="1"/>
          <p:nvPr>
            <p:ph idx="1" type="subTitle"/>
          </p:nvPr>
        </p:nvSpPr>
        <p:spPr>
          <a:xfrm>
            <a:off x="265500" y="1990800"/>
            <a:ext cx="4045200" cy="23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Medical Policy Team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Email: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 u="sng">
                <a:solidFill>
                  <a:schemeClr val="hlink"/>
                </a:solidFill>
                <a:hlinkClick r:id="rId4"/>
              </a:rPr>
              <a:t>dmhfmedicalpolicy</a:t>
            </a:r>
            <a:r>
              <a:rPr b="1" lang="en" sz="1800" u="sng">
                <a:solidFill>
                  <a:schemeClr val="hlink"/>
                </a:solidFill>
                <a:hlinkClick r:id="rId5"/>
              </a:rPr>
              <a:t>@utah.gov</a:t>
            </a:r>
            <a:r>
              <a:rPr b="1" lang="en" sz="1800">
                <a:solidFill>
                  <a:srgbClr val="002060"/>
                </a:solidFill>
              </a:rPr>
              <a:t> </a:t>
            </a:r>
            <a:endParaRPr b="1" sz="18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69d2fedaf_1_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84" name="Google Shape;84;g2769d2fedaf_1_0"/>
          <p:cNvSpPr txBox="1"/>
          <p:nvPr>
            <p:ph idx="2" type="body"/>
          </p:nvPr>
        </p:nvSpPr>
        <p:spPr>
          <a:xfrm>
            <a:off x="4710750" y="78650"/>
            <a:ext cx="4247100" cy="442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Qualified Healthcare </a:t>
            </a:r>
            <a:r>
              <a:rPr b="1" lang="en"/>
              <a:t>Professional</a:t>
            </a:r>
            <a:r>
              <a:rPr b="1" lang="en"/>
              <a:t> d</a:t>
            </a:r>
            <a:r>
              <a:rPr b="1" lang="en"/>
              <a:t>efinition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Urine drug testing 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Gender dysphoria policy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Recreational therapy services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Health Behavioral Intervention/Assessment codes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Nurse evaluation and assessment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Ambulatory withdrawal management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Supportive living services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Social detox services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ASD services for adults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e738ffe832_2_38"/>
          <p:cNvSpPr txBox="1"/>
          <p:nvPr/>
        </p:nvSpPr>
        <p:spPr>
          <a:xfrm>
            <a:off x="325175" y="694400"/>
            <a:ext cx="8439300" cy="35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 “Qualified Healthcare Professional” definition was added to Chapter 1-9 </a:t>
            </a:r>
            <a:r>
              <a:rPr i="1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Definitions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of the Section I: General Information Provider Manual as follows: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1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Qualified Healthcare Professional (QHP):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An individual who by way of education, training, and licensure performs a professional service within their scope of practice and independently reports that professional service. 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g2e738ffe832_2_38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500">
                <a:solidFill>
                  <a:srgbClr val="490F52"/>
                </a:solidFill>
                <a:latin typeface="Open Sans"/>
                <a:ea typeface="Open Sans"/>
                <a:cs typeface="Open Sans"/>
                <a:sym typeface="Open Sans"/>
              </a:rPr>
              <a:t>Qualified Healthcare Professional 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7"/>
          <p:cNvSpPr txBox="1"/>
          <p:nvPr/>
        </p:nvSpPr>
        <p:spPr>
          <a:xfrm>
            <a:off x="233750" y="694400"/>
            <a:ext cx="8769000" cy="25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Providers may submit claims for urine drug testing (UDT) using a singular NPI. 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Each facility location performing and reporting laboratory services requires its own Clinical Laboratory Improvement Amendments (CLIA) certification number. 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UDT performed by the same organization at one location cannot be reported using another location's CLIA certification number. 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i="0" sz="1600" u="none" cap="none" strike="noStrike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6" name="Google Shape;96;p27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Laboratory services - urine drug testing (UDT)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7dab23054_3_19"/>
          <p:cNvSpPr txBox="1"/>
          <p:nvPr/>
        </p:nvSpPr>
        <p:spPr>
          <a:xfrm>
            <a:off x="233750" y="694400"/>
            <a:ext cx="8806500" cy="36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roviders must append one of the appropriate modifiers to the definitive UDT when a presumptive UDT is performed on the same date of service. 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These modifiers include 59, XE, XP, XS, and XU. 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○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 Centers for Medicare and Medicaid Services (CMS) has published guidance regarding the Proper Use of Modifiers 59, XE, XP, XS, and XU.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e7dab23054_3_19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Laboratory services - urine drug testing (UDT)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/>
        </p:nvSpPr>
        <p:spPr>
          <a:xfrm>
            <a:off x="233750" y="694400"/>
            <a:ext cx="8769000" cy="34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In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accordance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with Senate Bill 16, </a:t>
            </a:r>
            <a:r>
              <a:rPr b="1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Transgender Medical Treatments and Procedures Amendments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,  the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Physician Services Provider Manual was updated to add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new sections that include the psychotherapy, pharmacy, and surgery policies for treating members with a gender dysphoria diagnosis.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Members less than 18 years of age may not receive surgery to treat a gender dysphoria diagnosis regardless of medical necessity.</a:t>
            </a:r>
            <a:endParaRPr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Gender dysphoria policy update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7334aacec_3_4"/>
          <p:cNvSpPr txBox="1"/>
          <p:nvPr>
            <p:ph idx="1" type="body"/>
          </p:nvPr>
        </p:nvSpPr>
        <p:spPr>
          <a:xfrm>
            <a:off x="233750" y="694400"/>
            <a:ext cx="8299500" cy="35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As of January 01, 2024, individuals licensed to provide recreational therapy services according to Utah Code Annotated 58-40 may report recreational therapy services delivered to Medicaid members.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Referrals for this service must be made by a mental health therapist as defined in Utah Code 58-60-102.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Recreational therapy services must be part of the treatment plan and is limited to certains places of service.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4" name="Google Shape;114;g2e7334aacec_3_4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Recreational therapy services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7334aacec_3_9"/>
          <p:cNvSpPr txBox="1"/>
          <p:nvPr>
            <p:ph idx="1" type="body"/>
          </p:nvPr>
        </p:nvSpPr>
        <p:spPr>
          <a:xfrm>
            <a:off x="233750" y="1023625"/>
            <a:ext cx="8393700" cy="9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As of January 01, 2024 Psychologists, Licensed Clinical Social Workers, Clinical Mental Health Counselors, and Marriage and Family Therapists may submit claims for HBAI services using the following CPT Codes:</a:t>
            </a:r>
            <a:endParaRPr b="0" sz="2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0" name="Google Shape;120;g2e7334aacec_3_9"/>
          <p:cNvSpPr txBox="1"/>
          <p:nvPr/>
        </p:nvSpPr>
        <p:spPr>
          <a:xfrm>
            <a:off x="1150325" y="1980750"/>
            <a:ext cx="1765800" cy="13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96156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96158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96159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1" name="Google Shape;121;g2e7334aacec_3_9"/>
          <p:cNvSpPr txBox="1"/>
          <p:nvPr/>
        </p:nvSpPr>
        <p:spPr>
          <a:xfrm>
            <a:off x="3121300" y="1980750"/>
            <a:ext cx="1695600" cy="13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highlight>
                  <a:schemeClr val="accent6"/>
                </a:highlight>
                <a:latin typeface="Open Sans"/>
                <a:ea typeface="Open Sans"/>
                <a:cs typeface="Open Sans"/>
                <a:sym typeface="Open Sans"/>
              </a:rPr>
              <a:t>96164</a:t>
            </a:r>
            <a:endParaRPr sz="1600">
              <a:highlight>
                <a:schemeClr val="accent6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96165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96167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2" name="Google Shape;122;g2e7334aacec_3_9"/>
          <p:cNvSpPr txBox="1"/>
          <p:nvPr/>
        </p:nvSpPr>
        <p:spPr>
          <a:xfrm>
            <a:off x="5022075" y="1980750"/>
            <a:ext cx="2351100" cy="1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96168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96170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96171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g2e7334aacec_3_9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Updates to Health Behavioral Assessment/Intervention (HBAI) codes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e7334aacec_3_13"/>
          <p:cNvSpPr txBox="1"/>
          <p:nvPr>
            <p:ph idx="1" type="body"/>
          </p:nvPr>
        </p:nvSpPr>
        <p:spPr>
          <a:xfrm>
            <a:off x="233750" y="694400"/>
            <a:ext cx="8215800" cy="341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As of July 1, 2024, CPT Code T1001,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Nurse Evaluation and Assessment</a:t>
            </a:r>
            <a:r>
              <a:rPr b="0" i="1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(with CG modifier) will be replaced with CPT Code 99211,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Office or other outpatient visit for the evaluation and management of an established patient that may or may not require the presence of a physician or other qualified 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healthcare</a:t>
            </a:r>
            <a:r>
              <a:rPr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professional</a:t>
            </a:r>
            <a:r>
              <a:rPr b="0" i="1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with CG modifier.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Use of the CG modifier indicates the service was for a behavioral health pharmacological management service as opposed to a physical health service for medical needs. </a:t>
            </a:r>
            <a:endParaRPr b="0" sz="16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600"/>
              <a:buFont typeface="Open Sans"/>
              <a:buChar char="●"/>
            </a:pPr>
            <a:r>
              <a:rPr b="0" lang="en" sz="1600">
                <a:solidFill>
                  <a:schemeClr val="dk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Claims for this service should be submitted under the NPI of the nurse who is providing the </a:t>
            </a:r>
            <a:r>
              <a:rPr b="0" lang="en" sz="1600">
                <a:solidFill>
                  <a:schemeClr val="dk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service</a:t>
            </a:r>
            <a:r>
              <a:rPr b="0" lang="en" sz="1600">
                <a:solidFill>
                  <a:schemeClr val="dk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b="0" sz="1600">
              <a:solidFill>
                <a:schemeClr val="dk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9" name="Google Shape;129;g2e7334aacec_3_13"/>
          <p:cNvSpPr txBox="1"/>
          <p:nvPr/>
        </p:nvSpPr>
        <p:spPr>
          <a:xfrm>
            <a:off x="233750" y="111500"/>
            <a:ext cx="84096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Nurse evaluation and assessment</a:t>
            </a:r>
            <a:endParaRPr b="1" sz="2500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HHS 2 Color Block">
  <a:themeElements>
    <a:clrScheme name="Gameday">
      <a:dk1>
        <a:srgbClr val="490F52"/>
      </a:dk1>
      <a:lt1>
        <a:srgbClr val="FFFFFF"/>
      </a:lt1>
      <a:dk2>
        <a:srgbClr val="000000"/>
      </a:dk2>
      <a:lt2>
        <a:srgbClr val="666666"/>
      </a:lt2>
      <a:accent1>
        <a:srgbClr val="23A595"/>
      </a:accent1>
      <a:accent2>
        <a:srgbClr val="490F52"/>
      </a:accent2>
      <a:accent3>
        <a:srgbClr val="490F52"/>
      </a:accent3>
      <a:accent4>
        <a:srgbClr val="23A595"/>
      </a:accent4>
      <a:accent5>
        <a:srgbClr val="FFFFFF"/>
      </a:accent5>
      <a:accent6>
        <a:srgbClr val="FFFFFF"/>
      </a:accent6>
      <a:hlink>
        <a:srgbClr val="490F52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Jessie Rodriguez</dc:creator>
</cp:coreProperties>
</file>